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8864" autoAdjust="0"/>
  </p:normalViewPr>
  <p:slideViewPr>
    <p:cSldViewPr snapToGrid="0">
      <p:cViewPr varScale="1">
        <p:scale>
          <a:sx n="50" d="100"/>
          <a:sy n="50" d="100"/>
        </p:scale>
        <p:origin x="121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7B2132-ED23-4922-A5F5-EB4C6A751CD2}" type="datetimeFigureOut">
              <a:rPr lang="en-US" smtClean="0"/>
              <a:t>12/4/2020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0849AA-7C98-4275-A1AD-13FE694EBA37}" type="slidenum">
              <a:rPr lang="en-US" smtClean="0"/>
              <a:t>‹#›</a:t>
            </a:fld>
            <a:endParaRPr lang="en-US"/>
          </a:p>
        </p:txBody>
      </p:sp>
    </p:spTree>
    <p:extLst>
      <p:ext uri="{BB962C8B-B14F-4D97-AF65-F5344CB8AC3E}">
        <p14:creationId xmlns:p14="http://schemas.microsoft.com/office/powerpoint/2010/main" val="4291057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assignment elaborates the necessary strategies that can be deployed to ensure that learning environments are made more accepting and sensitive to multiculturalism. In the current world, many schools have students from diverse cultural backgrounds hence it is needful for the learning institutions to inculcate culturally-responsive teaching strategies. Currently, I am a student from China studying in Ottawa, Canada. I foresee myself working with children and families in the future in various ways. Foremost, I will acknowledge diversity by accepting and respecting differences of cultures. Also, I will embrace cultural self-awareness among the different cultures. Moreover, I will ensure that a cultural-sensitive curriculum is used to adapt diversity knowledge in students. </a:t>
            </a:r>
          </a:p>
          <a:p>
            <a:endParaRPr lang="en-US" dirty="0"/>
          </a:p>
        </p:txBody>
      </p:sp>
      <p:sp>
        <p:nvSpPr>
          <p:cNvPr id="4" name="Slide Number Placeholder 3"/>
          <p:cNvSpPr>
            <a:spLocks noGrp="1"/>
          </p:cNvSpPr>
          <p:nvPr>
            <p:ph type="sldNum" sz="quarter" idx="10"/>
          </p:nvPr>
        </p:nvSpPr>
        <p:spPr/>
        <p:txBody>
          <a:bodyPr/>
          <a:lstStyle/>
          <a:p>
            <a:fld id="{FF0849AA-7C98-4275-A1AD-13FE694EBA37}" type="slidenum">
              <a:rPr lang="en-US" smtClean="0"/>
              <a:t>2</a:t>
            </a:fld>
            <a:endParaRPr lang="en-US"/>
          </a:p>
        </p:txBody>
      </p:sp>
    </p:spTree>
    <p:extLst>
      <p:ext uri="{BB962C8B-B14F-4D97-AF65-F5344CB8AC3E}">
        <p14:creationId xmlns:p14="http://schemas.microsoft.com/office/powerpoint/2010/main" val="1166894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cross-cultural issues impacting the early learning community are numerous. They include racism, ethnicity and different learning styles. People from diverse multicultural groups have different ethnic backgrounds. Also, they are from different races and have different learning strategies.  Ethnicity plays a crucial role in individuals from different cultures. For instance, the perceptions and views of an individuals may be different from one culture to the other. Racism is another factor that affects people in early learning community as individuals from minority groups may feel neglected and marginalized from being provided with the necessary help to be more included in learning environments. Besides, people from different cultures have different learning strategies that make them unique (Barakat</a:t>
            </a:r>
            <a:r>
              <a:rPr lang="en-US" sz="1200" kern="1200" baseline="0" dirty="0" smtClean="0">
                <a:solidFill>
                  <a:schemeClr val="tx1"/>
                </a:solidFill>
                <a:effectLst/>
                <a:latin typeface="+mn-lt"/>
                <a:ea typeface="+mn-ea"/>
                <a:cs typeface="+mn-cs"/>
              </a:rPr>
              <a:t> et al.,</a:t>
            </a:r>
            <a:r>
              <a:rPr lang="en-US" sz="1200" kern="1200" dirty="0" smtClean="0">
                <a:solidFill>
                  <a:schemeClr val="tx1"/>
                </a:solidFill>
                <a:effectLst/>
                <a:latin typeface="+mn-lt"/>
                <a:ea typeface="+mn-ea"/>
                <a:cs typeface="+mn-cs"/>
              </a:rPr>
              <a:t> 2020). The beliefs, customs and perceptions of such individuals may differ. </a:t>
            </a:r>
          </a:p>
          <a:p>
            <a:endParaRPr lang="en-US" dirty="0"/>
          </a:p>
        </p:txBody>
      </p:sp>
      <p:sp>
        <p:nvSpPr>
          <p:cNvPr id="4" name="Slide Number Placeholder 3"/>
          <p:cNvSpPr>
            <a:spLocks noGrp="1"/>
          </p:cNvSpPr>
          <p:nvPr>
            <p:ph type="sldNum" sz="quarter" idx="10"/>
          </p:nvPr>
        </p:nvSpPr>
        <p:spPr/>
        <p:txBody>
          <a:bodyPr/>
          <a:lstStyle/>
          <a:p>
            <a:fld id="{FF0849AA-7C98-4275-A1AD-13FE694EBA37}" type="slidenum">
              <a:rPr lang="en-US" smtClean="0"/>
              <a:t>3</a:t>
            </a:fld>
            <a:endParaRPr lang="en-US"/>
          </a:p>
        </p:txBody>
      </p:sp>
    </p:spTree>
    <p:extLst>
      <p:ext uri="{BB962C8B-B14F-4D97-AF65-F5344CB8AC3E}">
        <p14:creationId xmlns:p14="http://schemas.microsoft.com/office/powerpoint/2010/main" val="1760039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Racism is still a menace faced in the world. Learning institutions can alleviate it by valuing diversity and acknowledging the dynamics of difference. People should understand how to best understand other people from other cultures and embrace them without discriminating </a:t>
            </a:r>
            <a:r>
              <a:rPr lang="en-US" sz="1200" kern="1200" smtClean="0">
                <a:solidFill>
                  <a:schemeClr val="tx1"/>
                </a:solidFill>
                <a:effectLst/>
                <a:latin typeface="+mn-lt"/>
                <a:ea typeface="+mn-ea"/>
                <a:cs typeface="+mn-cs"/>
              </a:rPr>
              <a:t>against them (</a:t>
            </a:r>
            <a:r>
              <a:rPr lang="en-US" smtClean="0"/>
              <a:t>Lim</a:t>
            </a:r>
            <a:r>
              <a:rPr lang="en-US" dirty="0" smtClean="0"/>
              <a:t>, 2020)</a:t>
            </a:r>
            <a:r>
              <a:rPr lang="en-US" sz="1200" kern="1200" dirty="0" smtClean="0">
                <a:solidFill>
                  <a:schemeClr val="tx1"/>
                </a:solidFill>
                <a:effectLst/>
                <a:latin typeface="+mn-lt"/>
                <a:ea typeface="+mn-ea"/>
                <a:cs typeface="+mn-cs"/>
              </a:rPr>
              <a:t>. Also, ethnicity can resolved in learning environments by institutionalizing cultural knowledge and adapting knowledge of students’ culture. Besides, difference in learning among students can be resolved through promoting cultural self-awareness among students and the need to get to understand one another. People from different cultures have diverse ways of understanding and knowledge. Hence it is critical for people to acknowledge the cultures of other people and embrace them. </a:t>
            </a:r>
          </a:p>
          <a:p>
            <a:endParaRPr lang="en-US" dirty="0"/>
          </a:p>
        </p:txBody>
      </p:sp>
      <p:sp>
        <p:nvSpPr>
          <p:cNvPr id="4" name="Slide Number Placeholder 3"/>
          <p:cNvSpPr>
            <a:spLocks noGrp="1"/>
          </p:cNvSpPr>
          <p:nvPr>
            <p:ph type="sldNum" sz="quarter" idx="10"/>
          </p:nvPr>
        </p:nvSpPr>
        <p:spPr/>
        <p:txBody>
          <a:bodyPr/>
          <a:lstStyle/>
          <a:p>
            <a:fld id="{FF0849AA-7C98-4275-A1AD-13FE694EBA37}" type="slidenum">
              <a:rPr lang="en-US" smtClean="0"/>
              <a:t>4</a:t>
            </a:fld>
            <a:endParaRPr lang="en-US"/>
          </a:p>
        </p:txBody>
      </p:sp>
    </p:spTree>
    <p:extLst>
      <p:ext uri="{BB962C8B-B14F-4D97-AF65-F5344CB8AC3E}">
        <p14:creationId xmlns:p14="http://schemas.microsoft.com/office/powerpoint/2010/main" val="3499301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 will utilize various resources to improve my cross-cultural competencies and work to make early learning environments more accepting and sensitive to diversity in different ways. Foremost, I will embrace activities that promote diversity and understanding other cultures such as having bonding sessions in class. I will value diversity by engaging in activities that like bonding sessions with other students to get to understand their cultures. Also, through interaction with other students, I will get to understand how their cultures differ from mine. By integrating with students from other multicultural backgrounds, I will be in a position to understand the uniqueness of their cultures and behaviors.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FF0849AA-7C98-4275-A1AD-13FE694EBA37}" type="slidenum">
              <a:rPr lang="en-US" smtClean="0"/>
              <a:t>5</a:t>
            </a:fld>
            <a:endParaRPr lang="en-US"/>
          </a:p>
        </p:txBody>
      </p:sp>
    </p:spTree>
    <p:extLst>
      <p:ext uri="{BB962C8B-B14F-4D97-AF65-F5344CB8AC3E}">
        <p14:creationId xmlns:p14="http://schemas.microsoft.com/office/powerpoint/2010/main" val="2208176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assignment seeks to explain the strategies essential to make early learning environments more accepting and sensitive to diverse cultures. Some cross-cultural issues like racism, ethnicity and difference in learning styles may impact the early learning community. However, utilizing the necessary strategies like knowing the cultural identities of other children will be crucial. As a student from China studying in Ottawa, Canada, I will be intermingle with many students hailing from different cultures hence it is fundamental to acknowledge cultural competence to embrace one another. Knowing the cultures of other students and valuing diversity are essential strategies that will ensure I am culturally competent.</a:t>
            </a:r>
          </a:p>
          <a:p>
            <a:endParaRPr lang="en-US" dirty="0"/>
          </a:p>
        </p:txBody>
      </p:sp>
      <p:sp>
        <p:nvSpPr>
          <p:cNvPr id="4" name="Slide Number Placeholder 3"/>
          <p:cNvSpPr>
            <a:spLocks noGrp="1"/>
          </p:cNvSpPr>
          <p:nvPr>
            <p:ph type="sldNum" sz="quarter" idx="10"/>
          </p:nvPr>
        </p:nvSpPr>
        <p:spPr/>
        <p:txBody>
          <a:bodyPr/>
          <a:lstStyle/>
          <a:p>
            <a:fld id="{FF0849AA-7C98-4275-A1AD-13FE694EBA37}" type="slidenum">
              <a:rPr lang="en-US" smtClean="0"/>
              <a:t>6</a:t>
            </a:fld>
            <a:endParaRPr lang="en-US"/>
          </a:p>
        </p:txBody>
      </p:sp>
    </p:spTree>
    <p:extLst>
      <p:ext uri="{BB962C8B-B14F-4D97-AF65-F5344CB8AC3E}">
        <p14:creationId xmlns:p14="http://schemas.microsoft.com/office/powerpoint/2010/main" val="3897266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1EDB42C3-36BA-461C-AD27-8B5BFB5DDAF9}" type="datetimeFigureOut">
              <a:rPr lang="en-US" smtClean="0"/>
              <a:t>12/4/2020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EDB4813C-A3BE-4142-91CD-8FCF6B8FEFD3}"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9055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DB42C3-36BA-461C-AD27-8B5BFB5DDAF9}"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4813C-A3BE-4142-91CD-8FCF6B8FEFD3}" type="slidenum">
              <a:rPr lang="en-US" smtClean="0"/>
              <a:t>‹#›</a:t>
            </a:fld>
            <a:endParaRPr lang="en-US"/>
          </a:p>
        </p:txBody>
      </p:sp>
    </p:spTree>
    <p:extLst>
      <p:ext uri="{BB962C8B-B14F-4D97-AF65-F5344CB8AC3E}">
        <p14:creationId xmlns:p14="http://schemas.microsoft.com/office/powerpoint/2010/main" val="3130747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DB42C3-36BA-461C-AD27-8B5BFB5DDAF9}"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4813C-A3BE-4142-91CD-8FCF6B8FEFD3}"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8932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EDB42C3-36BA-461C-AD27-8B5BFB5DDAF9}"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B4813C-A3BE-4142-91CD-8FCF6B8FEFD3}" type="slidenum">
              <a:rPr lang="en-US" smtClean="0"/>
              <a:t>‹#›</a:t>
            </a:fld>
            <a:endParaRPr lang="en-US"/>
          </a:p>
        </p:txBody>
      </p:sp>
    </p:spTree>
    <p:extLst>
      <p:ext uri="{BB962C8B-B14F-4D97-AF65-F5344CB8AC3E}">
        <p14:creationId xmlns:p14="http://schemas.microsoft.com/office/powerpoint/2010/main" val="4157628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EDB42C3-36BA-461C-AD27-8B5BFB5DDAF9}" type="datetimeFigureOut">
              <a:rPr lang="en-US" smtClean="0"/>
              <a:t>12/4/2020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B4813C-A3BE-4142-91CD-8FCF6B8FEFD3}"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104578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EDB42C3-36BA-461C-AD27-8B5BFB5DDAF9}" type="datetimeFigureOut">
              <a:rPr lang="en-US" smtClean="0"/>
              <a:t>12/4/2020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B4813C-A3BE-4142-91CD-8FCF6B8FEFD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0966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DB42C3-36BA-461C-AD27-8B5BFB5DDAF9}" type="datetimeFigureOut">
              <a:rPr lang="en-US" smtClean="0"/>
              <a:t>12/4/2020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B4813C-A3BE-4142-91CD-8FCF6B8FEFD3}" type="slidenum">
              <a:rPr lang="en-US" smtClean="0"/>
              <a:t>‹#›</a:t>
            </a:fld>
            <a:endParaRPr lang="en-US"/>
          </a:p>
        </p:txBody>
      </p:sp>
    </p:spTree>
    <p:extLst>
      <p:ext uri="{BB962C8B-B14F-4D97-AF65-F5344CB8AC3E}">
        <p14:creationId xmlns:p14="http://schemas.microsoft.com/office/powerpoint/2010/main" val="279945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DB42C3-36BA-461C-AD27-8B5BFB5DDAF9}"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B4813C-A3BE-4142-91CD-8FCF6B8FEFD3}"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6731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DB42C3-36BA-461C-AD27-8B5BFB5DDAF9}"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B4813C-A3BE-4142-91CD-8FCF6B8FEFD3}" type="slidenum">
              <a:rPr lang="en-US" smtClean="0"/>
              <a:t>‹#›</a:t>
            </a:fld>
            <a:endParaRPr lang="en-US"/>
          </a:p>
        </p:txBody>
      </p:sp>
    </p:spTree>
    <p:extLst>
      <p:ext uri="{BB962C8B-B14F-4D97-AF65-F5344CB8AC3E}">
        <p14:creationId xmlns:p14="http://schemas.microsoft.com/office/powerpoint/2010/main" val="1178498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DB42C3-36BA-461C-AD27-8B5BFB5DDAF9}"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B4813C-A3BE-4142-91CD-8FCF6B8FEFD3}" type="slidenum">
              <a:rPr lang="en-US" smtClean="0"/>
              <a:t>‹#›</a:t>
            </a:fld>
            <a:endParaRPr lang="en-US"/>
          </a:p>
        </p:txBody>
      </p:sp>
    </p:spTree>
    <p:extLst>
      <p:ext uri="{BB962C8B-B14F-4D97-AF65-F5344CB8AC3E}">
        <p14:creationId xmlns:p14="http://schemas.microsoft.com/office/powerpoint/2010/main" val="890631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DB42C3-36BA-461C-AD27-8B5BFB5DDAF9}"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4813C-A3BE-4142-91CD-8FCF6B8FEFD3}"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0994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DB42C3-36BA-461C-AD27-8B5BFB5DDAF9}"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4813C-A3BE-4142-91CD-8FCF6B8FEFD3}"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7839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DB42C3-36BA-461C-AD27-8B5BFB5DDAF9}"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4813C-A3BE-4142-91CD-8FCF6B8FEFD3}" type="slidenum">
              <a:rPr lang="en-US" smtClean="0"/>
              <a:t>‹#›</a:t>
            </a:fld>
            <a:endParaRPr lang="en-US"/>
          </a:p>
        </p:txBody>
      </p:sp>
    </p:spTree>
    <p:extLst>
      <p:ext uri="{BB962C8B-B14F-4D97-AF65-F5344CB8AC3E}">
        <p14:creationId xmlns:p14="http://schemas.microsoft.com/office/powerpoint/2010/main" val="2803168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DB42C3-36BA-461C-AD27-8B5BFB5DDAF9}"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4813C-A3BE-4142-91CD-8FCF6B8FEFD3}"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77625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DB42C3-36BA-461C-AD27-8B5BFB5DDAF9}"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4813C-A3BE-4142-91CD-8FCF6B8FEFD3}"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03585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DB42C3-36BA-461C-AD27-8B5BFB5DDAF9}"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4813C-A3BE-4142-91CD-8FCF6B8FEFD3}"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05899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DB42C3-36BA-461C-AD27-8B5BFB5DDAF9}"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B4813C-A3BE-4142-91CD-8FCF6B8FEFD3}"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6278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EDB42C3-36BA-461C-AD27-8B5BFB5DDAF9}" type="datetimeFigureOut">
              <a:rPr lang="en-US" smtClean="0"/>
              <a:t>12/4/2020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DB4813C-A3BE-4142-91CD-8FCF6B8FEFD3}" type="slidenum">
              <a:rPr lang="en-US" smtClean="0"/>
              <a:t>‹#›</a:t>
            </a:fld>
            <a:endParaRPr lang="en-US"/>
          </a:p>
        </p:txBody>
      </p:sp>
    </p:spTree>
    <p:extLst>
      <p:ext uri="{BB962C8B-B14F-4D97-AF65-F5344CB8AC3E}">
        <p14:creationId xmlns:p14="http://schemas.microsoft.com/office/powerpoint/2010/main" val="20941062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29840" y="1323833"/>
            <a:ext cx="7132320" cy="4010167"/>
          </a:xfrm>
        </p:spPr>
        <p:txBody>
          <a:bodyPr/>
          <a:lstStyle/>
          <a:p>
            <a:endParaRPr lang="en-US" dirty="0" smtClean="0"/>
          </a:p>
          <a:p>
            <a:endParaRPr lang="en-US" dirty="0"/>
          </a:p>
          <a:p>
            <a:endParaRPr lang="en-US" dirty="0" smtClean="0"/>
          </a:p>
          <a:p>
            <a:r>
              <a:rPr lang="en-US" dirty="0" smtClean="0"/>
              <a:t>Diversity in the Classroom</a:t>
            </a:r>
          </a:p>
          <a:p>
            <a:r>
              <a:rPr lang="en-US" dirty="0" smtClean="0"/>
              <a:t>Student’s Name</a:t>
            </a:r>
          </a:p>
          <a:p>
            <a:r>
              <a:rPr lang="en-US" dirty="0" smtClean="0"/>
              <a:t>Institution</a:t>
            </a:r>
          </a:p>
          <a:p>
            <a:endParaRPr lang="en-US" dirty="0"/>
          </a:p>
        </p:txBody>
      </p:sp>
    </p:spTree>
    <p:extLst>
      <p:ext uri="{BB962C8B-B14F-4D97-AF65-F5344CB8AC3E}">
        <p14:creationId xmlns:p14="http://schemas.microsoft.com/office/powerpoint/2010/main" val="28329253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lstStyle/>
          <a:p>
            <a:r>
              <a:rPr lang="en-US" dirty="0" smtClean="0"/>
              <a:t>The aim of the assignment is to explain the essential strategies for ensuring that learning environments are more inclusive</a:t>
            </a:r>
          </a:p>
          <a:p>
            <a:r>
              <a:rPr lang="en-US" dirty="0" smtClean="0"/>
              <a:t>It is critical for schools to promote cultural-responsive teaching lessons</a:t>
            </a:r>
          </a:p>
          <a:p>
            <a:r>
              <a:rPr lang="en-US" dirty="0" smtClean="0"/>
              <a:t>I seek to acknowledge diversity within various cultures</a:t>
            </a:r>
          </a:p>
          <a:p>
            <a:r>
              <a:rPr lang="en-US" dirty="0" smtClean="0"/>
              <a:t>I will embrace cultural self-awareness when working people of other cultures</a:t>
            </a:r>
            <a:endParaRPr lang="en-US" dirty="0"/>
          </a:p>
        </p:txBody>
      </p:sp>
    </p:spTree>
    <p:extLst>
      <p:ext uri="{BB962C8B-B14F-4D97-AF65-F5344CB8AC3E}">
        <p14:creationId xmlns:p14="http://schemas.microsoft.com/office/powerpoint/2010/main" val="30523294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Issues </a:t>
            </a:r>
            <a:endParaRPr lang="en-US" dirty="0"/>
          </a:p>
        </p:txBody>
      </p:sp>
      <p:sp>
        <p:nvSpPr>
          <p:cNvPr id="3" name="Content Placeholder 2"/>
          <p:cNvSpPr>
            <a:spLocks noGrp="1"/>
          </p:cNvSpPr>
          <p:nvPr>
            <p:ph idx="1"/>
          </p:nvPr>
        </p:nvSpPr>
        <p:spPr/>
        <p:txBody>
          <a:bodyPr>
            <a:normAutofit lnSpcReduction="10000"/>
          </a:bodyPr>
          <a:lstStyle/>
          <a:p>
            <a:r>
              <a:rPr lang="en-US" dirty="0" smtClean="0"/>
              <a:t>Racism </a:t>
            </a:r>
          </a:p>
          <a:p>
            <a:pPr>
              <a:buFont typeface="Wingdings" panose="05000000000000000000" pitchFamily="2" charset="2"/>
              <a:buChar char="Ø"/>
            </a:pPr>
            <a:r>
              <a:rPr lang="en-US" dirty="0" smtClean="0"/>
              <a:t>The minorities may feel marginalized and neglected</a:t>
            </a:r>
          </a:p>
          <a:p>
            <a:r>
              <a:rPr lang="en-US" dirty="0" smtClean="0"/>
              <a:t>Ethnicity </a:t>
            </a:r>
          </a:p>
          <a:p>
            <a:pPr>
              <a:buFont typeface="Wingdings" panose="05000000000000000000" pitchFamily="2" charset="2"/>
              <a:buChar char="Ø"/>
            </a:pPr>
            <a:r>
              <a:rPr lang="en-US" dirty="0" smtClean="0"/>
              <a:t>The perceptions and views of individuals from different ethnic backgrounds may differ</a:t>
            </a:r>
          </a:p>
          <a:p>
            <a:r>
              <a:rPr lang="en-US" dirty="0" smtClean="0"/>
              <a:t>Different learning styles</a:t>
            </a:r>
          </a:p>
          <a:p>
            <a:pPr>
              <a:buFont typeface="Wingdings" panose="05000000000000000000" pitchFamily="2" charset="2"/>
              <a:buChar char="Ø"/>
            </a:pPr>
            <a:r>
              <a:rPr lang="en-US" dirty="0" smtClean="0"/>
              <a:t>People from different cultures have different opinions and beliefs</a:t>
            </a:r>
            <a:endParaRPr lang="en-US" dirty="0"/>
          </a:p>
        </p:txBody>
      </p:sp>
    </p:spTree>
    <p:extLst>
      <p:ext uri="{BB962C8B-B14F-4D97-AF65-F5344CB8AC3E}">
        <p14:creationId xmlns:p14="http://schemas.microsoft.com/office/powerpoint/2010/main" val="29392018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II.A. Strategy and Resources</a:t>
            </a:r>
            <a:endParaRPr lang="en-US" dirty="0"/>
          </a:p>
        </p:txBody>
      </p:sp>
      <p:sp>
        <p:nvSpPr>
          <p:cNvPr id="3" name="Content Placeholder 2"/>
          <p:cNvSpPr>
            <a:spLocks noGrp="1"/>
          </p:cNvSpPr>
          <p:nvPr>
            <p:ph idx="1"/>
          </p:nvPr>
        </p:nvSpPr>
        <p:spPr/>
        <p:txBody>
          <a:bodyPr>
            <a:normAutofit lnSpcReduction="10000"/>
          </a:bodyPr>
          <a:lstStyle/>
          <a:p>
            <a:r>
              <a:rPr lang="en-US" dirty="0" smtClean="0"/>
              <a:t>Race</a:t>
            </a:r>
          </a:p>
          <a:p>
            <a:pPr>
              <a:buFont typeface="Wingdings" panose="05000000000000000000" pitchFamily="2" charset="2"/>
              <a:buChar char="Ø"/>
            </a:pPr>
            <a:r>
              <a:rPr lang="en-US" dirty="0" smtClean="0"/>
              <a:t>Valuing diversity and dynamics of difference</a:t>
            </a:r>
          </a:p>
          <a:p>
            <a:r>
              <a:rPr lang="en-US" dirty="0" smtClean="0"/>
              <a:t>Ethnicity</a:t>
            </a:r>
          </a:p>
          <a:p>
            <a:pPr>
              <a:buFont typeface="Wingdings" panose="05000000000000000000" pitchFamily="2" charset="2"/>
              <a:buChar char="Ø"/>
            </a:pPr>
            <a:r>
              <a:rPr lang="en-US" dirty="0" smtClean="0"/>
              <a:t>Institutionalizing cultural knowledge and acclimating diversity</a:t>
            </a:r>
            <a:endParaRPr lang="en-US" dirty="0"/>
          </a:p>
          <a:p>
            <a:r>
              <a:rPr lang="en-US" dirty="0" smtClean="0"/>
              <a:t>Difference in learning</a:t>
            </a:r>
          </a:p>
          <a:p>
            <a:pPr>
              <a:buFont typeface="Wingdings" panose="05000000000000000000" pitchFamily="2" charset="2"/>
              <a:buChar char="Ø"/>
            </a:pPr>
            <a:r>
              <a:rPr lang="en-US" dirty="0" smtClean="0"/>
              <a:t>Promoting cultural self-awareness among students and the need to understand other students</a:t>
            </a:r>
          </a:p>
        </p:txBody>
      </p:sp>
    </p:spTree>
    <p:extLst>
      <p:ext uri="{BB962C8B-B14F-4D97-AF65-F5344CB8AC3E}">
        <p14:creationId xmlns:p14="http://schemas.microsoft.com/office/powerpoint/2010/main" val="34855762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II.B. Strategy and Resources</a:t>
            </a:r>
            <a:endParaRPr lang="en-US" dirty="0"/>
          </a:p>
        </p:txBody>
      </p:sp>
      <p:sp>
        <p:nvSpPr>
          <p:cNvPr id="3" name="Content Placeholder 2"/>
          <p:cNvSpPr>
            <a:spLocks noGrp="1"/>
          </p:cNvSpPr>
          <p:nvPr>
            <p:ph idx="1"/>
          </p:nvPr>
        </p:nvSpPr>
        <p:spPr/>
        <p:txBody>
          <a:bodyPr/>
          <a:lstStyle/>
          <a:p>
            <a:r>
              <a:rPr lang="en-US" dirty="0" smtClean="0"/>
              <a:t>Engaging in bonding sessions with other students</a:t>
            </a:r>
          </a:p>
          <a:p>
            <a:r>
              <a:rPr lang="en-US" dirty="0" smtClean="0"/>
              <a:t>Accepting the cultures of others students</a:t>
            </a:r>
          </a:p>
          <a:p>
            <a:r>
              <a:rPr lang="en-US" dirty="0" smtClean="0"/>
              <a:t>Learning the uniqueness of other cultures</a:t>
            </a:r>
          </a:p>
          <a:p>
            <a:r>
              <a:rPr lang="en-US" dirty="0" smtClean="0"/>
              <a:t>Embracing one another irrespective of their culture</a:t>
            </a:r>
          </a:p>
          <a:p>
            <a:endParaRPr lang="en-US" dirty="0" smtClean="0"/>
          </a:p>
        </p:txBody>
      </p:sp>
    </p:spTree>
    <p:extLst>
      <p:ext uri="{BB962C8B-B14F-4D97-AF65-F5344CB8AC3E}">
        <p14:creationId xmlns:p14="http://schemas.microsoft.com/office/powerpoint/2010/main" val="38518310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Valuing diversity</a:t>
            </a:r>
          </a:p>
          <a:p>
            <a:r>
              <a:rPr lang="en-US" dirty="0" smtClean="0"/>
              <a:t>Being culturally self-aware of other people’s cultures</a:t>
            </a:r>
          </a:p>
          <a:p>
            <a:r>
              <a:rPr lang="en-US" dirty="0" smtClean="0"/>
              <a:t>Understanding the dynamics of difference</a:t>
            </a:r>
          </a:p>
          <a:p>
            <a:r>
              <a:rPr lang="en-US" dirty="0" smtClean="0"/>
              <a:t>There is need for cultural knowledge to be institutionalized</a:t>
            </a:r>
          </a:p>
          <a:p>
            <a:endParaRPr lang="en-US" dirty="0"/>
          </a:p>
        </p:txBody>
      </p:sp>
    </p:spTree>
    <p:extLst>
      <p:ext uri="{BB962C8B-B14F-4D97-AF65-F5344CB8AC3E}">
        <p14:creationId xmlns:p14="http://schemas.microsoft.com/office/powerpoint/2010/main" val="172946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a:t>Barakat, M., </a:t>
            </a:r>
            <a:r>
              <a:rPr lang="en-US" dirty="0" err="1"/>
              <a:t>Lakin</a:t>
            </a:r>
            <a:r>
              <a:rPr lang="en-US" dirty="0"/>
              <a:t>, J. M., </a:t>
            </a:r>
            <a:r>
              <a:rPr lang="en-US" dirty="0" err="1"/>
              <a:t>Reames</a:t>
            </a:r>
            <a:r>
              <a:rPr lang="en-US" dirty="0"/>
              <a:t>, E., &amp; </a:t>
            </a:r>
            <a:r>
              <a:rPr lang="en-US" dirty="0" err="1"/>
              <a:t>Kochan</a:t>
            </a:r>
            <a:r>
              <a:rPr lang="en-US" dirty="0"/>
              <a:t>, F. (2020). The cultural competence of educational leaders: Developing a conceptual framework and assessment tool for leadership development. </a:t>
            </a:r>
            <a:r>
              <a:rPr lang="en-US" i="1" dirty="0"/>
              <a:t>Journal of School Leadership</a:t>
            </a:r>
            <a:r>
              <a:rPr lang="en-US" dirty="0"/>
              <a:t>, 1052684620972059.</a:t>
            </a:r>
          </a:p>
          <a:p>
            <a:r>
              <a:rPr lang="en-US" dirty="0"/>
              <a:t>Lim, Y. (2020). An Analysis of Primary School English Textbooks for Integrative Cultural Competence. </a:t>
            </a:r>
            <a:r>
              <a:rPr lang="en-US" i="1" dirty="0"/>
              <a:t>Journal of Research</a:t>
            </a:r>
            <a:r>
              <a:rPr lang="en-US" dirty="0"/>
              <a:t>, </a:t>
            </a:r>
            <a:r>
              <a:rPr lang="en-US" i="1" dirty="0"/>
              <a:t>24</a:t>
            </a:r>
            <a:r>
              <a:rPr lang="en-US" dirty="0"/>
              <a:t>(2), 1-7.</a:t>
            </a:r>
          </a:p>
          <a:p>
            <a:endParaRPr lang="en-US" dirty="0"/>
          </a:p>
        </p:txBody>
      </p:sp>
    </p:spTree>
    <p:extLst>
      <p:ext uri="{BB962C8B-B14F-4D97-AF65-F5344CB8AC3E}">
        <p14:creationId xmlns:p14="http://schemas.microsoft.com/office/powerpoint/2010/main" val="28061356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46</TotalTime>
  <Words>879</Words>
  <Application>Microsoft Office PowerPoint</Application>
  <PresentationFormat>Widescreen</PresentationFormat>
  <Paragraphs>49</Paragraphs>
  <Slides>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Garamond</vt:lpstr>
      <vt:lpstr>Wingdings</vt:lpstr>
      <vt:lpstr>Organic</vt:lpstr>
      <vt:lpstr>PowerPoint Presentation</vt:lpstr>
      <vt:lpstr>Introduction </vt:lpstr>
      <vt:lpstr>Issues </vt:lpstr>
      <vt:lpstr>II.A. Strategy and Resources</vt:lpstr>
      <vt:lpstr>II.B. Strategy and Resources</vt:lpstr>
      <vt:lpstr>Conclusion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Windows User</cp:lastModifiedBy>
  <cp:revision>9</cp:revision>
  <dcterms:created xsi:type="dcterms:W3CDTF">2020-12-04T04:20:39Z</dcterms:created>
  <dcterms:modified xsi:type="dcterms:W3CDTF">2020-12-04T05:12:19Z</dcterms:modified>
</cp:coreProperties>
</file>